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98" r:id="rId4"/>
    <p:sldId id="300" r:id="rId5"/>
    <p:sldId id="302" r:id="rId6"/>
    <p:sldId id="311" r:id="rId7"/>
    <p:sldId id="303" r:id="rId8"/>
    <p:sldId id="305" r:id="rId9"/>
    <p:sldId id="304" r:id="rId10"/>
    <p:sldId id="306" r:id="rId11"/>
    <p:sldId id="310" r:id="rId12"/>
    <p:sldId id="309" r:id="rId13"/>
    <p:sldId id="308" r:id="rId1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FFFFCC"/>
    <a:srgbClr val="FFCCCC"/>
    <a:srgbClr val="DF16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6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82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0AD1A3A-1565-44AA-8641-B85FD2A1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251163D-7A33-43AB-8D98-BB142817F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4D45ED-A1D4-46E4-8E53-8B17DC7AE64E}" type="slidenum">
              <a:rPr lang="en-US" altLang="cs-CZ" smtClean="0"/>
              <a:pPr/>
              <a:t>1</a:t>
            </a:fld>
            <a:endParaRPr lang="en-US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5426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spect="1" noChangeArrowheads="1"/>
          </p:cNvSpPr>
          <p:nvPr/>
        </p:nvSpPr>
        <p:spPr bwMode="gray">
          <a:xfrm>
            <a:off x="4572000" y="3198813"/>
            <a:ext cx="2741613" cy="27416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1828800" y="455613"/>
            <a:ext cx="5484813" cy="274161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endParaRPr lang="cs-CZ" altLang="cs-CZ" smtClean="0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gray">
          <a:xfrm>
            <a:off x="4572000" y="568325"/>
            <a:ext cx="0" cy="2514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0" y="487363"/>
            <a:ext cx="2741613" cy="641350"/>
          </a:xfrm>
        </p:spPr>
        <p:txBody>
          <a:bodyPr/>
          <a:lstStyle>
            <a:lvl1pPr>
              <a:defRPr sz="2000">
                <a:solidFill>
                  <a:srgbClr val="47474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295400"/>
            <a:ext cx="2741613" cy="581025"/>
          </a:xfrm>
        </p:spPr>
        <p:txBody>
          <a:bodyPr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0" y="2765425"/>
            <a:ext cx="2741613" cy="307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400" dirty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27.8.2014</a:t>
            </a:r>
            <a:endParaRPr lang="en-US" dirty="0"/>
          </a:p>
        </p:txBody>
      </p:sp>
      <p:pic>
        <p:nvPicPr>
          <p:cNvPr id="77825" name="Picture 1" descr="C:\Users\KralP\AppData\Local\Microsoft\Windows\Temporary Internet Files\Content.Outlook\VDIPWND1\WoltersKluwer-web-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2451251" cy="5760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12.2.2014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E5CD-A0C5-455D-8C73-6EF570B38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8638" y="547688"/>
            <a:ext cx="1987550" cy="55483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813" y="547688"/>
            <a:ext cx="5813425" cy="55483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12.2.2014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4C76E-8D98-48F4-858C-4D156D9C3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20.1.2015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0B27-2A64-4AB8-99EF-2369892B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20.1.2015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555-CC9C-4657-88F4-4B16FCE73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20.1.2015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21592-FD85-4CB8-9F91-7E865970E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27.8.2014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A885-70A0-4442-ADDA-6BA165480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20.1.2015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01B1-6147-46E5-83B8-9FBEB2278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20.1.2015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FEC35-708C-4556-8633-A2604DC39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20.1.2015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D744-4FA8-409B-8E22-B02C4E100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12.2.2014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51DA-0FE0-4092-AED2-31771CC5E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3788"/>
            <a:ext cx="91598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688975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813" y="547688"/>
            <a:ext cx="795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2813" y="1371600"/>
            <a:ext cx="7953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477000" y="6461125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900" dirty="0"/>
            </a:lvl1pPr>
          </a:lstStyle>
          <a:p>
            <a:pPr>
              <a:defRPr/>
            </a:pPr>
            <a:r>
              <a:rPr lang="hu-HU" dirty="0" smtClean="0"/>
              <a:t>20.1.2015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32138" y="6456363"/>
            <a:ext cx="33448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900" dirty="0"/>
            </a:lvl1pPr>
          </a:lstStyle>
          <a:p>
            <a:pPr>
              <a:defRPr/>
            </a:pPr>
            <a:r>
              <a:rPr lang="en-US" smtClean="0"/>
              <a:t>Setkání zaměstnanců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82000" y="6461125"/>
            <a:ext cx="4841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900"/>
            </a:lvl1pPr>
          </a:lstStyle>
          <a:p>
            <a:pPr>
              <a:defRPr/>
            </a:pPr>
            <a:fld id="{B9967CA3-386D-4AB3-8612-2BA46FC87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gray">
          <a:xfrm flipH="1">
            <a:off x="0" y="6169025"/>
            <a:ext cx="914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>
          <a:solidFill>
            <a:srgbClr val="474747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Char char="—"/>
        <a:defRPr sz="1600">
          <a:solidFill>
            <a:srgbClr val="474747"/>
          </a:solidFill>
          <a:latin typeface="+mn-lt"/>
        </a:defRPr>
      </a:lvl2pPr>
      <a:lvl3pPr marL="914400" indent="-228600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3pPr>
      <a:lvl4pPr marL="1262063" indent="-23336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Char char="—"/>
        <a:defRPr sz="1400">
          <a:solidFill>
            <a:srgbClr val="474747"/>
          </a:solidFill>
          <a:latin typeface="+mn-lt"/>
        </a:defRPr>
      </a:lvl4pPr>
      <a:lvl5pPr marL="1600200" indent="-223838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5pPr>
      <a:lvl6pPr marL="2057400" indent="-2238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6pPr>
      <a:lvl7pPr marL="2514600" indent="-2238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7pPr>
      <a:lvl8pPr marL="2971800" indent="-2238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8pPr>
      <a:lvl9pPr marL="3429000" indent="-2238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borneknihy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dborneknihy.s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0" y="2781300"/>
            <a:ext cx="2741613" cy="2762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cs-CZ" sz="1200" dirty="0" smtClean="0"/>
              <a:t>6.6.2017</a:t>
            </a:r>
            <a:endParaRPr lang="en-US" altLang="cs-CZ" dirty="0" smtClean="0"/>
          </a:p>
        </p:txBody>
      </p:sp>
      <p:sp>
        <p:nvSpPr>
          <p:cNvPr id="3075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4572000" y="543938"/>
            <a:ext cx="2741613" cy="652814"/>
          </a:xfrm>
        </p:spPr>
        <p:txBody>
          <a:bodyPr/>
          <a:lstStyle/>
          <a:p>
            <a:pPr eaLnBrk="1" hangingPunct="1"/>
            <a:r>
              <a:rPr lang="sk-SK" sz="1600" i="1" dirty="0"/>
              <a:t>Povinná literatúra pre študentov vo forme e-kníh </a:t>
            </a:r>
            <a:endParaRPr lang="cs-CZ" altLang="cs-CZ" sz="1600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570185" y="1628800"/>
            <a:ext cx="2741613" cy="581025"/>
          </a:xfrm>
        </p:spPr>
        <p:txBody>
          <a:bodyPr/>
          <a:lstStyle/>
          <a:p>
            <a:r>
              <a:rPr lang="sk-SK" dirty="0" smtClean="0"/>
              <a:t>Peter Trgala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55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543580"/>
            <a:ext cx="7953375" cy="523220"/>
          </a:xfrm>
        </p:spPr>
        <p:txBody>
          <a:bodyPr/>
          <a:lstStyle/>
          <a:p>
            <a:r>
              <a:rPr lang="sk-SK" b="1" dirty="0" smtClean="0"/>
              <a:t>Ekonomická univerzita v </a:t>
            </a:r>
            <a:r>
              <a:rPr lang="sk-SK" b="1" dirty="0"/>
              <a:t>Bratislave</a:t>
            </a:r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340768"/>
            <a:ext cx="77505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V septembri 2017 pripravujeme pilotný projekt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Ponúkať budeme priamo študentom v spolupráci s EU v Bratislave</a:t>
            </a: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Vlastná predajňa v priestoroch EU, v predajni budú k dispozícii 2 počítače na vyskúšanie WK </a:t>
            </a:r>
            <a:r>
              <a:rPr lang="sk-SK" dirty="0" err="1" smtClean="0"/>
              <a:t>eReadera</a:t>
            </a:r>
            <a:r>
              <a:rPr lang="sk-SK" dirty="0" smtClean="0"/>
              <a:t> s balíčkami povinnej literatúry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Spolupráca s vydavateľstvom Ekonóm, niektoré učebnice sú len v elektronickej podobe</a:t>
            </a:r>
          </a:p>
        </p:txBody>
      </p:sp>
    </p:spTree>
    <p:extLst>
      <p:ext uri="{BB962C8B-B14F-4D97-AF65-F5344CB8AC3E}">
        <p14:creationId xmlns:p14="http://schemas.microsoft.com/office/powerpoint/2010/main" val="34995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543580"/>
            <a:ext cx="7953375" cy="523220"/>
          </a:xfrm>
        </p:spPr>
        <p:txBody>
          <a:bodyPr/>
          <a:lstStyle/>
          <a:p>
            <a:r>
              <a:rPr lang="sk-SK" b="1" dirty="0" smtClean="0"/>
              <a:t>Podmienky pre úspech projektu</a:t>
            </a:r>
            <a:endParaRPr lang="sk-SK" b="1" dirty="0"/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340768"/>
            <a:ext cx="7750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1" dirty="0" smtClean="0"/>
              <a:t>Podpora vedenia školy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Je potrebné zabezpečiť podporu učiteľov</a:t>
            </a: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Vydávať publikácie len v elektronickej forme, tam kde je predajnosť nižšia ako 50 ks ročne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Doplniť do obsahu prednášky a ďalšie pomocné </a:t>
            </a:r>
            <a:r>
              <a:rPr lang="sk-SK" dirty="0" smtClean="0"/>
              <a:t>materiály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678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543580"/>
            <a:ext cx="7953375" cy="523220"/>
          </a:xfrm>
        </p:spPr>
        <p:txBody>
          <a:bodyPr/>
          <a:lstStyle/>
          <a:p>
            <a:r>
              <a:rPr lang="sk-SK" b="1" dirty="0" smtClean="0"/>
              <a:t>Ponuka pre knižnice</a:t>
            </a:r>
            <a:endParaRPr lang="sk-SK" b="1" dirty="0"/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340768"/>
            <a:ext cx="77505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endParaRPr lang="sk-SK" dirty="0"/>
          </a:p>
          <a:p>
            <a:pPr>
              <a:spcAft>
                <a:spcPts val="1200"/>
              </a:spcAft>
            </a:pPr>
            <a:r>
              <a:rPr lang="sk-SK" b="1" dirty="0" smtClean="0"/>
              <a:t>Tlačené knihy</a:t>
            </a:r>
            <a:endParaRPr lang="sk-SK" b="1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Výpredaj kníh (niektoré tituly s až 80% zľavou)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1" dirty="0"/>
              <a:t>Lucia Lichá</a:t>
            </a:r>
            <a:r>
              <a:rPr lang="sk-SK" dirty="0"/>
              <a:t>, 0911 104 </a:t>
            </a:r>
            <a:r>
              <a:rPr lang="sk-SK" dirty="0" smtClean="0"/>
              <a:t>150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lucia.licha@wolterskluwer.com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68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340768"/>
            <a:ext cx="7750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k-SK" b="1" dirty="0" smtClean="0"/>
              <a:t>Ďakujem za pozornosť</a:t>
            </a:r>
          </a:p>
          <a:p>
            <a:pPr lvl="1"/>
            <a:endParaRPr lang="sk-SK" dirty="0" smtClean="0"/>
          </a:p>
          <a:p>
            <a:pPr lvl="1"/>
            <a:endParaRPr lang="sk-SK" dirty="0"/>
          </a:p>
          <a:p>
            <a:pPr lvl="1"/>
            <a:r>
              <a:rPr lang="sk-SK" dirty="0" smtClean="0"/>
              <a:t>Peter Trgala</a:t>
            </a:r>
          </a:p>
          <a:p>
            <a:pPr lvl="1"/>
            <a:endParaRPr lang="sk-SK" dirty="0"/>
          </a:p>
          <a:p>
            <a:pPr lvl="1"/>
            <a:r>
              <a:rPr lang="fr-FR" dirty="0" smtClean="0"/>
              <a:t>peter.trgala@wolterskluwer.com </a:t>
            </a:r>
            <a:endParaRPr lang="fr-FR" dirty="0"/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0</a:t>
            </a:r>
            <a:r>
              <a:rPr lang="fr-FR" dirty="0" smtClean="0"/>
              <a:t>911 </a:t>
            </a:r>
            <a:r>
              <a:rPr lang="fr-FR" dirty="0"/>
              <a:t>258 960</a:t>
            </a:r>
          </a:p>
          <a:p>
            <a:pPr lvl="1"/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51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8460432" cy="60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112693"/>
            <a:ext cx="7953375" cy="954107"/>
          </a:xfrm>
        </p:spPr>
        <p:txBody>
          <a:bodyPr/>
          <a:lstStyle/>
          <a:p>
            <a:r>
              <a:rPr lang="sk-SK" b="1" dirty="0" smtClean="0"/>
              <a:t>E-knihy vo Wolters Kluwer Slovensko</a:t>
            </a:r>
            <a:r>
              <a:rPr lang="sk-SK" dirty="0" smtClean="0"/>
              <a:t/>
            </a:r>
            <a:br>
              <a:rPr lang="sk-SK" dirty="0" smtClean="0"/>
            </a:br>
            <a:endParaRPr lang="cs-CZ" dirty="0" smtClean="0"/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340768"/>
            <a:ext cx="697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V aplikácii WK eReader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Odborná literatúra pre právnikov a ekonómov – predaj cez e-</a:t>
            </a:r>
            <a:r>
              <a:rPr lang="sk-SK" dirty="0" err="1" smtClean="0"/>
              <a:t>shop</a:t>
            </a:r>
            <a:r>
              <a:rPr lang="sk-SK" dirty="0" smtClean="0"/>
              <a:t> </a:t>
            </a:r>
            <a:r>
              <a:rPr lang="sk-SK" dirty="0" smtClean="0">
                <a:hlinkClick r:id="rId2"/>
              </a:rPr>
              <a:t>www.odborneknihy.sk</a:t>
            </a:r>
            <a:r>
              <a:rPr lang="sk-SK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Učebnice pre ekonomické a právnické fakulty – prístup k balíkom povinnej literatúry s časovým obmedzením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9436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112693"/>
            <a:ext cx="7953375" cy="954107"/>
          </a:xfrm>
        </p:spPr>
        <p:txBody>
          <a:bodyPr/>
          <a:lstStyle/>
          <a:p>
            <a:r>
              <a:rPr lang="sk-SK" b="1" dirty="0" smtClean="0"/>
              <a:t>E-knihy na </a:t>
            </a:r>
            <a:r>
              <a:rPr lang="sk-SK" b="1" dirty="0" smtClean="0">
                <a:hlinkClick r:id="rId2"/>
              </a:rPr>
              <a:t>www.odborneknihy.sk</a:t>
            </a:r>
            <a:r>
              <a:rPr lang="sk-SK" b="1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cs-CZ" dirty="0" smtClean="0"/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08720"/>
            <a:ext cx="819078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112693"/>
            <a:ext cx="7953375" cy="954107"/>
          </a:xfrm>
        </p:spPr>
        <p:txBody>
          <a:bodyPr/>
          <a:lstStyle/>
          <a:p>
            <a:r>
              <a:rPr lang="sk-SK" b="1" dirty="0"/>
              <a:t>Povinná literatúra pre študentov vo forme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e-kníh </a:t>
            </a:r>
            <a:endParaRPr lang="cs-CZ" dirty="0" smtClean="0"/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340768"/>
            <a:ext cx="697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Model prenájmu balíka učebníc na určité obdobie (</a:t>
            </a:r>
            <a:r>
              <a:rPr lang="sk-SK" dirty="0" err="1" smtClean="0"/>
              <a:t>trimester</a:t>
            </a:r>
            <a:r>
              <a:rPr lang="sk-SK" dirty="0"/>
              <a:t> </a:t>
            </a:r>
            <a:r>
              <a:rPr lang="sk-SK" dirty="0" smtClean="0"/>
              <a:t>/ školský rok)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Spolupráca s vydavateľstvami </a:t>
            </a:r>
            <a:r>
              <a:rPr lang="sk-SK" dirty="0" err="1" smtClean="0"/>
              <a:t>Grada</a:t>
            </a:r>
            <a:r>
              <a:rPr lang="sk-SK" dirty="0" smtClean="0"/>
              <a:t> a Ekonóm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Spolupráca s univerzitami / fakultami, pre ktoré vydávame učebnice (aplikácia WK eReader </a:t>
            </a:r>
            <a:r>
              <a:rPr lang="en-US" dirty="0" smtClean="0"/>
              <a:t>+ </a:t>
            </a:r>
            <a:r>
              <a:rPr lang="sk-SK" dirty="0" smtClean="0"/>
              <a:t>učebnice)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0663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543580"/>
            <a:ext cx="7953375" cy="523220"/>
          </a:xfrm>
        </p:spPr>
        <p:txBody>
          <a:bodyPr/>
          <a:lstStyle/>
          <a:p>
            <a:r>
              <a:rPr lang="sk-SK" b="1" dirty="0" smtClean="0"/>
              <a:t>Výhody pre študentov</a:t>
            </a:r>
            <a:endParaRPr lang="sk-SK" b="1" dirty="0"/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827584" y="1340768"/>
            <a:ext cx="80386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Automatická aktualizácia učebníc (automaticky aktualizujeme </a:t>
            </a:r>
            <a:r>
              <a:rPr lang="sk-SK" dirty="0"/>
              <a:t>nové </a:t>
            </a:r>
            <a:r>
              <a:rPr lang="sk-SK" dirty="0" smtClean="0"/>
              <a:t>vydania)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Po stiahnutí sú učebnice v aplikácií prístupné aj off-line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Možnosť zvýrazňovať text, dopĺňať poznámky, ...</a:t>
            </a: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Možnosť doplniť ďalšie učebné texty, prezentácie (dodané v PDF)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Nižšie ceny za prenájom oproti kúpe učebníc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17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543580"/>
            <a:ext cx="7953375" cy="523220"/>
          </a:xfrm>
        </p:spPr>
        <p:txBody>
          <a:bodyPr/>
          <a:lstStyle/>
          <a:p>
            <a:r>
              <a:rPr lang="sk-SK" b="1" dirty="0" smtClean="0"/>
              <a:t>Spolupracujúce vysoké školy</a:t>
            </a:r>
            <a:endParaRPr lang="cs-CZ" dirty="0" smtClean="0"/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340768"/>
            <a:ext cx="697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Vysoká </a:t>
            </a:r>
            <a:r>
              <a:rPr lang="sk-SK" dirty="0"/>
              <a:t>škola ekonómie a manažmentu verejnej správy v Bratislave</a:t>
            </a: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Vysoká škola </a:t>
            </a:r>
            <a:r>
              <a:rPr lang="sk-SK" dirty="0"/>
              <a:t>manažmentu </a:t>
            </a:r>
            <a:r>
              <a:rPr lang="sk-SK" dirty="0" smtClean="0"/>
              <a:t>(City </a:t>
            </a:r>
            <a:r>
              <a:rPr lang="sk-SK" dirty="0" err="1"/>
              <a:t>University</a:t>
            </a:r>
            <a:r>
              <a:rPr lang="sk-SK" dirty="0"/>
              <a:t> of </a:t>
            </a:r>
            <a:r>
              <a:rPr lang="sk-SK" dirty="0" smtClean="0"/>
              <a:t>Seattle)</a:t>
            </a: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Ekonomická univerzita v Bratislave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353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112693"/>
            <a:ext cx="7953375" cy="954107"/>
          </a:xfrm>
        </p:spPr>
        <p:txBody>
          <a:bodyPr/>
          <a:lstStyle/>
          <a:p>
            <a:r>
              <a:rPr lang="sk-SK" b="1" dirty="0"/>
              <a:t>Vysoká škola ekonómie a manažmentu verejnej správy v Bratislave</a:t>
            </a:r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268760"/>
            <a:ext cx="7750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Prvá škola, ktorá s nami začala spolupracovať (momentálne používa viac ako 3.000 študentov)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Najskôr boli balíčky ponúkané priamo študentom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Po dvoch rokoch došlo k zmene a balíčky sú sprístupnené pre všetkých študentov (riešené rámcovou zmluvou)</a:t>
            </a:r>
            <a:endParaRPr lang="sk-S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Publikácie vydávame na základe edičného plánu univerzity, niektoré tituly sa vydávajú už len elektronicky</a:t>
            </a:r>
          </a:p>
        </p:txBody>
      </p:sp>
    </p:spTree>
    <p:extLst>
      <p:ext uri="{BB962C8B-B14F-4D97-AF65-F5344CB8AC3E}">
        <p14:creationId xmlns:p14="http://schemas.microsoft.com/office/powerpoint/2010/main" val="28490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912813" y="543580"/>
            <a:ext cx="7953375" cy="523220"/>
          </a:xfrm>
        </p:spPr>
        <p:txBody>
          <a:bodyPr/>
          <a:lstStyle/>
          <a:p>
            <a:r>
              <a:rPr lang="sk-SK" b="1" dirty="0"/>
              <a:t>Vysoká škola manažmentu </a:t>
            </a:r>
          </a:p>
        </p:txBody>
      </p:sp>
      <p:sp>
        <p:nvSpPr>
          <p:cNvPr id="41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C2A52-A6F4-4D33-BD7E-5656AEF4717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1340768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Prvá škola, ktorá zabezpečila balíčky povinnej literatúry všetkým svojim študentom (chýbala aplikácia na </a:t>
            </a:r>
            <a:r>
              <a:rPr lang="sk-SK" sz="2200" dirty="0" err="1" smtClean="0"/>
              <a:t>MacBook</a:t>
            </a:r>
            <a:r>
              <a:rPr lang="sk-SK" sz="22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Po roku došlo z povinného využívania na dobrovoľné (študenti sa môžu rozhodnúť či si zakúpia balíček)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Doplnený obsah z vydavateľstva </a:t>
            </a:r>
            <a:r>
              <a:rPr lang="sk-SK" sz="2200" dirty="0" err="1" smtClean="0"/>
              <a:t>Grada</a:t>
            </a:r>
            <a:endParaRPr lang="sk-SK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Balíčky si zakupuje 25 – 50% študentov</a:t>
            </a:r>
          </a:p>
          <a:p>
            <a:pPr lvl="1"/>
            <a:endParaRPr lang="sk-SK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Všetky knihy sú aj v tlačenej podobe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Bonus v podobe prístupu do ASPI od 09/2017</a:t>
            </a:r>
          </a:p>
        </p:txBody>
      </p:sp>
    </p:spTree>
    <p:extLst>
      <p:ext uri="{BB962C8B-B14F-4D97-AF65-F5344CB8AC3E}">
        <p14:creationId xmlns:p14="http://schemas.microsoft.com/office/powerpoint/2010/main" val="36777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K.Template_1">
  <a:themeElements>
    <a:clrScheme name="WK.Template_1 1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WK.Template_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WK.Template_1 1">
        <a:dk1>
          <a:srgbClr val="474747"/>
        </a:dk1>
        <a:lt1>
          <a:srgbClr val="FFFFFF"/>
        </a:lt1>
        <a:dk2>
          <a:srgbClr val="80A7A5"/>
        </a:dk2>
        <a:lt2>
          <a:srgbClr val="061844"/>
        </a:lt2>
        <a:accent1>
          <a:srgbClr val="0768A9"/>
        </a:accent1>
        <a:accent2>
          <a:srgbClr val="6EBB1F"/>
        </a:accent2>
        <a:accent3>
          <a:srgbClr val="FFFFFF"/>
        </a:accent3>
        <a:accent4>
          <a:srgbClr val="3B3B3B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.Template_1 2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WK.Template_1</Template>
  <TotalTime>14243</TotalTime>
  <Words>428</Words>
  <Application>Microsoft Office PowerPoint</Application>
  <PresentationFormat>Prezentácia na obrazovke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</vt:lpstr>
      <vt:lpstr>WK.Template_1</vt:lpstr>
      <vt:lpstr>Povinná literatúra pre študentov vo forme e-kníh </vt:lpstr>
      <vt:lpstr>Prezentácia programu PowerPoint</vt:lpstr>
      <vt:lpstr>E-knihy vo Wolters Kluwer Slovensko </vt:lpstr>
      <vt:lpstr>E-knihy na www.odborneknihy.sk  </vt:lpstr>
      <vt:lpstr>Povinná literatúra pre študentov vo forme  e-kníh </vt:lpstr>
      <vt:lpstr>Výhody pre študentov</vt:lpstr>
      <vt:lpstr>Spolupracujúce vysoké školy</vt:lpstr>
      <vt:lpstr>Vysoká škola ekonómie a manažmentu verejnej správy v Bratislave</vt:lpstr>
      <vt:lpstr>Vysoká škola manažmentu </vt:lpstr>
      <vt:lpstr>Ekonomická univerzita v Bratislave</vt:lpstr>
      <vt:lpstr>Podmienky pre úspech projektu</vt:lpstr>
      <vt:lpstr>Ponuka pre knižnice</vt:lpstr>
      <vt:lpstr>Prezentácia programu PowerPoint</vt:lpstr>
    </vt:vector>
  </TitlesOfParts>
  <Company>Wolters Kluwer n.v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CorpComms</dc:creator>
  <cp:lastModifiedBy>TRGALA Peter</cp:lastModifiedBy>
  <cp:revision>729</cp:revision>
  <dcterms:created xsi:type="dcterms:W3CDTF">2005-08-09T08:08:06Z</dcterms:created>
  <dcterms:modified xsi:type="dcterms:W3CDTF">2017-06-06T14:10:08Z</dcterms:modified>
</cp:coreProperties>
</file>