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74" r:id="rId4"/>
    <p:sldId id="259" r:id="rId5"/>
    <p:sldId id="272" r:id="rId6"/>
    <p:sldId id="263" r:id="rId7"/>
    <p:sldId id="271" r:id="rId8"/>
    <p:sldId id="266" r:id="rId9"/>
    <p:sldId id="261" r:id="rId10"/>
    <p:sldId id="262" r:id="rId11"/>
    <p:sldId id="276" r:id="rId12"/>
    <p:sldId id="264" r:id="rId13"/>
    <p:sldId id="275" r:id="rId14"/>
    <p:sldId id="277" r:id="rId15"/>
    <p:sldId id="265" r:id="rId16"/>
    <p:sldId id="269" r:id="rId17"/>
    <p:sldId id="267" r:id="rId18"/>
    <p:sldId id="268" r:id="rId19"/>
    <p:sldId id="270" r:id="rId20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FCB901D-B594-441C-B56E-60B88535257D}">
  <a:tblStyle styleId="{9FCB901D-B594-441C-B56E-60B88535257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F5FB"/>
          </a:solidFill>
        </a:fill>
      </a:tcStyle>
    </a:wholeTbl>
    <a:band1H>
      <a:tcStyle>
        <a:tcBdr/>
        <a:fill>
          <a:solidFill>
            <a:srgbClr val="DDEAF6"/>
          </a:solidFill>
        </a:fill>
      </a:tcStyle>
    </a:band1H>
    <a:band1V>
      <a:tcStyle>
        <a:tcBdr/>
        <a:fill>
          <a:solidFill>
            <a:srgbClr val="DDEAF6"/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0F5FB"/>
          </a:solidFill>
        </a:fill>
      </a:tcStyle>
    </a:lastRow>
    <a:firstRow>
      <a:tcTxStyle b="on" i="off"/>
      <a:tcStyle>
        <a:tcBdr/>
        <a:fill>
          <a:solidFill>
            <a:srgbClr val="F0F5F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29" autoAdjust="0"/>
  </p:normalViewPr>
  <p:slideViewPr>
    <p:cSldViewPr>
      <p:cViewPr varScale="1">
        <p:scale>
          <a:sx n="64" d="100"/>
          <a:sy n="64" d="100"/>
        </p:scale>
        <p:origin x="101" y="3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61769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63833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Ebook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Usage in U.S. Academic Libraries 2016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[online]. New York: Library Journal, c2016, 96 s. [cit. 2017-05-29].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Dostupné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z: http://lj.libraryjournal.com/downloads/2016academicebooksurvey.</a:t>
            </a:r>
            <a:endParaRPr lang="en-US" dirty="0"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87099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* 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Ebook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Usage in U.S. Academic Libraries 2016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[online]. New York: Library Journal, c2016,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s. 69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[cit. 2017-05-29].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Dostupné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z: http://lj.libraryjournal.com/downloads/2016academicebooksurvey.</a:t>
            </a:r>
            <a:endParaRPr lang="en-US" dirty="0"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90483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31373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Ebook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Usage in U.S. Academic Libraries 2016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[online]. New York: Library Journal, c2016, 96 s. [cit. 2017-05-29].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Dostupné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z: http://lj.libraryjournal.com/downloads/2016academicebooksurvey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dirty="0"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81000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MCKIEL, Allen. ATG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Report —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ProQuest’s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2016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Student and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Researcher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eBook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cs-CZ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Against</a:t>
            </a:r>
            <a:r>
              <a:rPr lang="cs-CZ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cs-CZ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Grain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[online]. 2016, 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(5) [cit. 2017-05-29]. Dostupné z: http://www.against-the-grain.com/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wp-content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uploads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/2016/12/ATG_pgs73-112_v28-5.pdf. </a:t>
            </a:r>
            <a:endParaRPr lang="cs-CZ" dirty="0"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27688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47200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63150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540139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147091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1559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MCKIEL, Allen. ATG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Report —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ProQuest’s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2016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Student and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Researcher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eBook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cs-CZ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Against</a:t>
            </a:r>
            <a:r>
              <a:rPr lang="cs-CZ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cs-CZ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Grain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[online]. 2016, 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(5) [cit. 2017-05-29]. Dostupné z: http://www.against-the-grain.com/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wp-content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uploads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/2016/12/ATG_pgs73-112_v28-5.pdf. </a:t>
            </a:r>
            <a:endParaRPr dirty="0"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8602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Ebook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Usage in U.S. Academic Libraries 2016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[online]. New York: Library Journal, c2016, 96 s. [cit. 2017-05-29].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Dostupné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z: http://lj.libraryjournal.com/downloads/2016academicebooksurvey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27023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dirty="0" smtClean="0"/>
              <a:t>*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DURANT, David M. a Tony HORAVA. The Future of Reading and Academic Libraries.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Portal: Libraries and the Academy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[online]. 2015,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(1), 5-27 [cit. 2017-06-05]. DOI: 10.1353/pla.2015.0013. ISSN 1530-7131.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Dostupné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z: https://www.press.jhu.edu/journals/portal_libraries_and_the_academy/portal_pre_print/articles/durant.pdf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dirty="0"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74369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56507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64058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95271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baseline="30000" dirty="0" smtClean="0"/>
              <a:t>1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WALTERS, William H., 2014. E-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academic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libraries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sharing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use.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Librarianship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Science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[online]. 2014, roč. 46, č. 2, s. 85–95 [cit. 2014-11-20]. ISSN 0961-0006, 1741-6477. Dostupné z: http://lis.sagepub.com/content/46/2/85</a:t>
            </a:r>
          </a:p>
          <a:p>
            <a:pPr>
              <a:spcBef>
                <a:spcPts val="0"/>
              </a:spcBef>
              <a:buNone/>
            </a:pPr>
            <a:r>
              <a:rPr lang="cs-CZ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HODGES,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Dracine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Cyndi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PRESTON 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Marsha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J. HAMILTON.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Resolving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Books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cs-CZ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Collection</a:t>
            </a: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Management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[online]. 2010, roč. 35, č. 3-4 [cit. 2014-11-20]. ISSN 0146-2679. Dostupné z: https://kb.osu.edu/dspace/bitstream/handle/1811/49744/HodgesD_CollectionManagement_2010_v35_n3-4_p196-200.pdf?sequence=1&amp;origin=publication_detail</a:t>
            </a:r>
            <a:endParaRPr baseline="30000" dirty="0"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6969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70931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Impact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marR="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knihovna.jinonice.cuni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85890" cy="634153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0" y="6341533"/>
            <a:ext cx="12185890" cy="5164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833C0B"/>
              </a:buClr>
              <a:buSzPct val="25000"/>
              <a:buFont typeface="Arial"/>
              <a:buNone/>
            </a:pPr>
            <a:r>
              <a:rPr lang="cs-CZ" sz="28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Miriam Vojtíšková, </a:t>
            </a:r>
            <a:r>
              <a:rPr lang="cs-CZ" sz="2800" b="0" i="0" u="sng" strike="noStrike" cap="none" baseline="0">
                <a:solidFill>
                  <a:schemeClr val="hlink"/>
                </a:solidFill>
                <a:latin typeface="Impact"/>
                <a:ea typeface="Impact"/>
                <a:cs typeface="Impact"/>
                <a:sym typeface="Impact"/>
                <a:hlinkClick r:id="rId4"/>
              </a:rPr>
              <a:t>http://knihovna.jinonice.cuni.cz</a:t>
            </a:r>
            <a:r>
              <a:rPr lang="cs-CZ" sz="2800" b="0" i="0" u="none" strike="noStrike" cap="none" baseline="0">
                <a:solidFill>
                  <a:srgbClr val="7F7F7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2980266" y="1032933"/>
            <a:ext cx="5960533" cy="427566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SzPct val="25000"/>
              <a:buFont typeface="Impact"/>
              <a:buNone/>
            </a:pPr>
            <a:r>
              <a:rPr lang="cs-CZ" sz="540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5400" b="0" i="0" u="none" strike="noStrike" cap="none" baseline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y</a:t>
            </a:r>
            <a:br>
              <a:rPr lang="cs-CZ" sz="5400" b="0" i="0" u="none" strike="noStrike" cap="none" baseline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5400" b="0" i="0" u="none" strike="noStrike" cap="none" baseline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v Knihovně Jinonice</a:t>
            </a:r>
            <a:br>
              <a:rPr lang="cs-CZ" sz="5400" b="0" i="0" u="none" strike="noStrike" cap="none" baseline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54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…a v akademických knihovnách obecně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 b="0" i="0" u="none" strike="noStrike" cap="none" baseline="0" dirty="0" smtClean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Akviziční modely:</a:t>
            </a:r>
            <a:endParaRPr lang="cs-CZ" sz="6600" b="0" i="0" u="none" strike="noStrike" cap="none" baseline="0" dirty="0">
              <a:solidFill>
                <a:srgbClr val="2E75B5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980728"/>
            <a:ext cx="7459701" cy="506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Zdroje </a:t>
            </a: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072" y="1196752"/>
            <a:ext cx="9173856" cy="499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129217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 dirty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 dirty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 pro uživatele: </a:t>
            </a:r>
            <a:r>
              <a:rPr lang="cs-CZ" sz="6600" dirty="0" smtClean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BARIÉRY</a:t>
            </a:r>
            <a:endParaRPr lang="cs-CZ" sz="6600" b="0" i="0" u="none" strike="noStrike" cap="none" baseline="0" dirty="0">
              <a:solidFill>
                <a:srgbClr val="833C0B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546950" y="2881327"/>
            <a:ext cx="10662900" cy="323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rozdílné platformy poskytovatelů (průměr 10 různých platforem průměr)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různé formáty e-knih: „Proč to nejde v mé čtečce?“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 err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proprietalní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formáty: „Proč si mám zase instalovat další čtečku?“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stažení a tisk jenom části na jednu session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cs-CZ" sz="2800" b="1" i="0" u="none" strike="noStrike" cap="none" baseline="0" dirty="0" err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ebrary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stahování dokumentů jen po kapitolách (vydavatelské platformy)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jednouživatelské přístupy (k čemu pak e-kniha?)</a:t>
            </a:r>
          </a:p>
        </p:txBody>
      </p:sp>
      <p:sp>
        <p:nvSpPr>
          <p:cNvPr id="164" name="Shape 164"/>
          <p:cNvSpPr/>
          <p:nvPr/>
        </p:nvSpPr>
        <p:spPr>
          <a:xfrm>
            <a:off x="8541174" y="1600554"/>
            <a:ext cx="2831248" cy="941737"/>
          </a:xfrm>
          <a:prstGeom prst="wedgeRectCallout">
            <a:avLst>
              <a:gd name="adj1" fmla="val -39741"/>
              <a:gd name="adj2" fmla="val -97351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400" b="1" i="0" u="none" strike="noStrike" cap="none" baseline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Musíme vysvětlovat, propagovat, školit.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95218" y="122477"/>
            <a:ext cx="11356513" cy="114752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Impact"/>
              <a:buNone/>
            </a:pPr>
            <a:r>
              <a:rPr lang="cs-CZ" sz="4000" b="0" i="0" u="none" strike="noStrike" cap="none" baseline="0" dirty="0" smtClean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Co brání studentům </a:t>
            </a:r>
            <a:r>
              <a:rPr lang="cs-CZ" sz="4000" dirty="0" smtClean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VYUŽÍVAT E-KNIHY?</a:t>
            </a:r>
            <a:endParaRPr lang="cs-CZ" sz="4000" b="0" i="0" u="none" strike="noStrike" cap="none" baseline="0" dirty="0">
              <a:solidFill>
                <a:srgbClr val="0070C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1074837"/>
            <a:ext cx="7704856" cy="5239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420437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95218" y="122477"/>
            <a:ext cx="11356513" cy="114752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Impact"/>
              <a:buNone/>
            </a:pPr>
            <a:r>
              <a:rPr lang="cs-CZ" sz="4000" b="0" i="0" u="none" strike="noStrike" cap="none" baseline="0" dirty="0" smtClean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Co brání studentům </a:t>
            </a:r>
            <a:r>
              <a:rPr lang="cs-CZ" sz="4000" dirty="0" smtClean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VYUŽÍVAT E-KNIHY?</a:t>
            </a:r>
            <a:endParaRPr lang="cs-CZ" sz="4000" b="0" i="0" u="none" strike="noStrike" cap="none" baseline="0" dirty="0">
              <a:solidFill>
                <a:srgbClr val="0070C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759" y="1844824"/>
            <a:ext cx="673738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326773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 pro uživatele: 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NEPOCHOPENÍ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504625" y="2215349"/>
            <a:ext cx="9511500" cy="444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Rozdíl mezi individuálním nákupem a knihovní licencí: 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„Proč nemůžete koupit e-knihu na Amazonu?“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…častý problém s granty: vymezí si peníze na e-knihy za cenu na </a:t>
            </a:r>
            <a:r>
              <a:rPr lang="cs-CZ" sz="28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Amazonu</a:t>
            </a:r>
            <a:endParaRPr lang="cs-CZ" sz="2800" b="1" dirty="0" smtClean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Slabé právní vědomí: uloz.to je považován za legální zdroj: „Vždyť za to platím.“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Odpor 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tzv. „digitálních imigrantů“ (někdo, kdo se nenarodil do digitální doby a jenom se jí musí přizpůsobovat - narození před 1985) – což je většina vyučujících</a:t>
            </a:r>
          </a:p>
        </p:txBody>
      </p:sp>
      <p:sp>
        <p:nvSpPr>
          <p:cNvPr id="171" name="Shape 171"/>
          <p:cNvSpPr/>
          <p:nvPr/>
        </p:nvSpPr>
        <p:spPr>
          <a:xfrm>
            <a:off x="8922174" y="1190807"/>
            <a:ext cx="2831248" cy="941737"/>
          </a:xfrm>
          <a:prstGeom prst="wedgeRectCallout">
            <a:avLst>
              <a:gd name="adj1" fmla="val -42133"/>
              <a:gd name="adj2" fmla="val -74875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4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Musíme vysvětlovat, propagovat, školit.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y: 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frustrace uživatele </a:t>
            </a:r>
          </a:p>
        </p:txBody>
      </p:sp>
      <p:pic>
        <p:nvPicPr>
          <p:cNvPr id="2050" name="Picture 2" descr="Výsledek obrázku pro proquest ebook centr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066" y="1491659"/>
            <a:ext cx="2520280" cy="81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adobe digital edition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346" y="2739683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ýsledek obrázku pro bluefire read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753" y="4211567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Vývojový diagram: postup 5"/>
          <p:cNvSpPr/>
          <p:nvPr/>
        </p:nvSpPr>
        <p:spPr>
          <a:xfrm>
            <a:off x="1952521" y="3099724"/>
            <a:ext cx="1944216" cy="6840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latin typeface="Calibri" panose="020F0502020204030204" pitchFamily="34" charset="0"/>
              </a:rPr>
              <a:t>Authorize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7" name="Ohnutá šipka 6"/>
          <p:cNvSpPr/>
          <p:nvPr/>
        </p:nvSpPr>
        <p:spPr>
          <a:xfrm>
            <a:off x="2600593" y="1898447"/>
            <a:ext cx="648072" cy="91324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hnutá šipka 14"/>
          <p:cNvSpPr/>
          <p:nvPr/>
        </p:nvSpPr>
        <p:spPr>
          <a:xfrm rot="10800000">
            <a:off x="5736390" y="4323860"/>
            <a:ext cx="854411" cy="71522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hnutá šipka 15"/>
          <p:cNvSpPr/>
          <p:nvPr/>
        </p:nvSpPr>
        <p:spPr>
          <a:xfrm rot="16200000">
            <a:off x="2660944" y="4162130"/>
            <a:ext cx="823811" cy="71522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hnutá šipka 16"/>
          <p:cNvSpPr/>
          <p:nvPr/>
        </p:nvSpPr>
        <p:spPr>
          <a:xfrm rot="5400000">
            <a:off x="5974335" y="1765861"/>
            <a:ext cx="648072" cy="91324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Shape 171"/>
          <p:cNvSpPr/>
          <p:nvPr/>
        </p:nvSpPr>
        <p:spPr>
          <a:xfrm>
            <a:off x="8760296" y="2263726"/>
            <a:ext cx="2993126" cy="2101377"/>
          </a:xfrm>
          <a:prstGeom prst="wedgeRectCallout">
            <a:avLst>
              <a:gd name="adj1" fmla="val -65046"/>
              <a:gd name="adj2" fmla="val -103885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 sz="2400" b="1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Požadovat Adobe Digital </a:t>
            </a:r>
            <a:r>
              <a:rPr lang="cs-CZ" sz="2400" b="1" dirty="0" err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Editions</a:t>
            </a:r>
            <a:r>
              <a:rPr lang="cs-CZ" sz="2400" b="1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pro stažení celé knihy je šílenství a studenti to NESNÁŠÍ</a:t>
            </a:r>
            <a:endParaRPr lang="cs-CZ" sz="2400" b="1" i="0" u="none" strike="noStrike" cap="none" baseline="0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Shape 1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15880" y="4653136"/>
            <a:ext cx="4792660" cy="2696359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y: 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propagace </a:t>
            </a:r>
            <a:r>
              <a:rPr lang="cs-CZ" sz="660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 u nás</a:t>
            </a: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31504" y="2728314"/>
            <a:ext cx="4079686" cy="1031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855640" y="3573016"/>
            <a:ext cx="5017557" cy="1887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6" name="Picture 4" descr="Výsledek obrázku pro logo instagra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6" y="1196752"/>
            <a:ext cx="4248472" cy="151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y: 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výzvy v naší knihovně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572349" y="1216290"/>
            <a:ext cx="11043916" cy="48320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buClr>
                <a:srgbClr val="2E75B5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DRM 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u knih pro </a:t>
            </a:r>
            <a:r>
              <a:rPr lang="cs-CZ" sz="2800" b="1" i="0" u="none" strike="noStrike" cap="none" baseline="0" dirty="0" err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offline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výpůjčku</a:t>
            </a:r>
          </a:p>
          <a:p>
            <a:pPr marL="457200" marR="0" lvl="1" indent="0" algn="l" rtl="0">
              <a:spcBef>
                <a:spcPts val="0"/>
              </a:spcBef>
              <a:buSzPct val="25000"/>
              <a:buNone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"Proč nemohu číst na Kindlu? Proč si nemohu stáhnout celou knihu najednou? Proč je kniha nedostupná i pro online čtení?“ (problém SUPO) = neustále školení, vysvětlování, manuály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2E75B5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Propagace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e-knih nakoupených knihovnou (propagace přes </a:t>
            </a:r>
            <a:r>
              <a:rPr lang="cs-CZ" sz="28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sociální sítě, 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web, čtečky – každý měsíc výběrově e-knihy z oboru)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2E75B5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Vyhledávání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– studenti neumí e-knihy najít - </a:t>
            </a:r>
            <a:r>
              <a:rPr lang="cs-CZ" sz="2800" b="1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řešení jenom </a:t>
            </a:r>
            <a:r>
              <a:rPr lang="cs-CZ" sz="2800" b="1" dirty="0" err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discovery</a:t>
            </a:r>
            <a:endParaRPr lang="cs-CZ" sz="2800" b="1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Studenti a vědci z humanitních oborů nepatří mezi „early </a:t>
            </a:r>
            <a:r>
              <a:rPr lang="cs-CZ" sz="2800" b="1" i="0" u="none" strike="noStrike" cap="none" baseline="0" dirty="0" err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adopters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“ – </a:t>
            </a:r>
            <a:r>
              <a:rPr lang="cs-CZ" sz="2800" b="1" i="0" u="none" strike="noStrike" cap="none" baseline="0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přesvědčování</a:t>
            </a: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proč e-knihy, ukázky – čtečky v knihovně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Proaktivně vyhledávat nejpůjčovanější tištěné tituly a snažit se zabezpečit e-knihu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y: </a:t>
            </a:r>
            <a:r>
              <a:rPr lang="cs-CZ" sz="66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plánujeme</a:t>
            </a: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30395" y="2654564"/>
            <a:ext cx="4661604" cy="3496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221845"/>
            <a:ext cx="6942667" cy="3527953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2808464" y="4961919"/>
            <a:ext cx="4445001" cy="1384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Miriam Vojtíšková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vojtiskova@jinonice.cuni.cz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800" b="1" i="0" u="none" strike="noStrike" cap="none" baseline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knihovna.jinonice.cuni.cz</a:t>
            </a:r>
          </a:p>
        </p:txBody>
      </p:sp>
      <p:pic>
        <p:nvPicPr>
          <p:cNvPr id="208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9937" y="4961919"/>
            <a:ext cx="2315147" cy="1298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1052736"/>
            <a:ext cx="9016402" cy="3981268"/>
          </a:xfrm>
          <a:prstGeom prst="rect">
            <a:avLst/>
          </a:prstGeom>
        </p:spPr>
      </p:pic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95218" y="122477"/>
            <a:ext cx="11356513" cy="114752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Impact"/>
              <a:buNone/>
            </a:pPr>
            <a:r>
              <a:rPr lang="cs-CZ" sz="4800" b="0" i="0" u="none" strike="noStrike" cap="none" baseline="0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Opravdu </a:t>
            </a:r>
            <a:r>
              <a:rPr lang="cs-CZ" sz="4800" b="0" i="0" u="none" strike="noStrike" cap="none" baseline="0" dirty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CHTĚJÍ STUDENTI </a:t>
            </a:r>
            <a:r>
              <a:rPr lang="cs-CZ" sz="4800" dirty="0" smtClean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4800" b="0" i="0" u="none" strike="noStrike" cap="none" baseline="0" dirty="0" smtClean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y?</a:t>
            </a:r>
            <a:endParaRPr lang="cs-CZ" sz="4800" b="0" i="0" u="none" strike="noStrike" cap="none" baseline="0" dirty="0">
              <a:solidFill>
                <a:srgbClr val="0070C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2783632" y="5263373"/>
            <a:ext cx="5400600" cy="1261971"/>
          </a:xfrm>
          <a:prstGeom prst="wedgeRectCallout">
            <a:avLst>
              <a:gd name="adj1" fmla="val 23921"/>
              <a:gd name="adj2" fmla="val -128318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800" b="1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Průzkum indikuje, že oproti předchozím rokům se poptávka po e-knihách spíše snižuje</a:t>
            </a:r>
            <a:endParaRPr lang="cs-CZ" sz="2800" b="1" i="0" u="none" strike="noStrike" cap="none" baseline="0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1"/>
          <p:cNvSpPr/>
          <p:nvPr/>
        </p:nvSpPr>
        <p:spPr>
          <a:xfrm>
            <a:off x="9653661" y="2636912"/>
            <a:ext cx="2269110" cy="1656184"/>
          </a:xfrm>
          <a:prstGeom prst="roundRect">
            <a:avLst>
              <a:gd name="adj" fmla="val 10000"/>
            </a:avLst>
          </a:prstGeom>
          <a:solidFill>
            <a:srgbClr val="599BD5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cs-CZ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Průzkum </a:t>
            </a:r>
            <a:r>
              <a:rPr lang="cs-CZ" sz="36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Proquestu</a:t>
            </a:r>
            <a:endParaRPr sz="3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95218" y="122477"/>
            <a:ext cx="11356513" cy="114752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Impact"/>
              <a:buNone/>
            </a:pPr>
            <a:r>
              <a:rPr lang="cs-CZ" sz="4000" b="0" i="0" u="none" strike="noStrike" cap="none" baseline="0" dirty="0" smtClean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Má smysl  řešit ,  jestli </a:t>
            </a:r>
            <a:r>
              <a:rPr lang="cs-CZ" sz="4000" b="0" i="0" u="none" strike="noStrike" cap="none" baseline="0" dirty="0" smtClean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CHTĚJÍ </a:t>
            </a:r>
            <a:r>
              <a:rPr lang="cs-CZ" sz="4000" b="0" i="0" u="none" strike="noStrike" cap="none" baseline="0" dirty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STUDENTI </a:t>
            </a:r>
            <a:r>
              <a:rPr lang="cs-CZ" sz="4000" dirty="0" smtClean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4000" b="0" i="0" u="none" strike="noStrike" cap="none" baseline="0" dirty="0" smtClean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y?</a:t>
            </a:r>
            <a:endParaRPr lang="cs-CZ" sz="4000" b="0" i="0" u="none" strike="noStrike" cap="none" baseline="0" dirty="0">
              <a:solidFill>
                <a:srgbClr val="0070C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1170653"/>
            <a:ext cx="7632848" cy="519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hape 93"/>
          <p:cNvSpPr/>
          <p:nvPr/>
        </p:nvSpPr>
        <p:spPr>
          <a:xfrm>
            <a:off x="407368" y="2276872"/>
            <a:ext cx="3168352" cy="1372236"/>
          </a:xfrm>
          <a:prstGeom prst="wedgeRectCallout">
            <a:avLst>
              <a:gd name="adj1" fmla="val 64186"/>
              <a:gd name="adj2" fmla="val -16514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0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Přesnější průzkum – řeší preference s ohledem na typ dokumentu</a:t>
            </a:r>
            <a:endParaRPr lang="cs-CZ" sz="2000" b="1" i="0" u="none" strike="noStrike" cap="none" baseline="0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1886504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69818" y="291810"/>
            <a:ext cx="11356513" cy="114752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833C0B"/>
              </a:buClr>
              <a:buSzPct val="25000"/>
            </a:pPr>
            <a:r>
              <a:rPr lang="cs-CZ" sz="4800" b="0" i="0" u="none" strike="noStrike" cap="none" baseline="0" dirty="0" smtClean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Akademické </a:t>
            </a:r>
            <a:r>
              <a:rPr lang="cs-CZ" sz="4800" b="0" i="0" u="none" strike="noStrike" cap="none" baseline="0" dirty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knihovny </a:t>
            </a:r>
            <a:r>
              <a:rPr lang="cs-CZ" sz="4800" b="0" i="0" u="none" strike="noStrike" cap="none" baseline="0" dirty="0" smtClean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už neřeší,</a:t>
            </a:r>
            <a:r>
              <a:rPr lang="cs-CZ" sz="4800" b="0" i="0" u="none" strike="noStrike" cap="none" dirty="0" smtClean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 jestli e-knihy ano nebo ne </a:t>
            </a:r>
            <a:r>
              <a:rPr lang="cs-CZ" sz="4800" dirty="0" smtClean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ALE</a:t>
            </a:r>
            <a:endParaRPr lang="cs-CZ" sz="4800" b="0" i="0" u="none" strike="noStrike" cap="none" baseline="0" dirty="0">
              <a:solidFill>
                <a:srgbClr val="0070C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7968209" y="4445001"/>
            <a:ext cx="3672408" cy="1904999"/>
          </a:xfrm>
          <a:prstGeom prst="wedgeRectCallout">
            <a:avLst>
              <a:gd name="adj1" fmla="val 2486"/>
              <a:gd name="adj2" fmla="val -137549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Print and digital should be</a:t>
            </a:r>
          </a:p>
          <a:p>
            <a:pPr lvl="0">
              <a:buSzPct val="25000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seen as complementary media,</a:t>
            </a:r>
          </a:p>
          <a:p>
            <a:pPr lvl="0">
              <a:buSzPct val="25000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serving different reading and</a:t>
            </a:r>
          </a:p>
          <a:p>
            <a:pPr lvl="0">
              <a:buSzPct val="25000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research needs, and not simply</a:t>
            </a:r>
          </a:p>
          <a:p>
            <a:pPr lvl="0">
              <a:buSzPct val="25000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as interchangeable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lang="cs-CZ" sz="2000" b="1" i="0" u="none" strike="noStrike" cap="none" baseline="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51384" y="1772816"/>
            <a:ext cx="85926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3200" b="1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Jaké procento se svého rozpočtu vyčlenit na e-knihy?</a:t>
            </a:r>
            <a:endParaRPr lang="cs-CZ" sz="3200" b="1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3200" b="1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Má smysl kupovat tištěnou i elektronickou verzi stejného titulu?</a:t>
            </a:r>
          </a:p>
          <a:p>
            <a:pPr marL="457200" lvl="0" indent="-457200"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3200" b="1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Kdy má smysl upřednostnit nákup e-knihy před tištěnou verzí?</a:t>
            </a:r>
            <a:endParaRPr lang="cs-CZ" sz="3200" b="1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3200" b="1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Jaký akviziční model zvolit?</a:t>
            </a:r>
            <a:endParaRPr lang="cs-CZ" sz="3200" b="1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 b="0" i="0" u="none" strike="noStrike" cap="none" baseline="0" dirty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Počty </a:t>
            </a:r>
            <a:r>
              <a:rPr lang="cs-CZ" sz="6600" dirty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 dirty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: </a:t>
            </a:r>
            <a:r>
              <a:rPr lang="cs-CZ" sz="6600" b="0" i="0" u="none" strike="noStrike" cap="none" baseline="0" dirty="0" smtClean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UNIVERZITA </a:t>
            </a:r>
            <a:r>
              <a:rPr lang="cs-CZ" sz="6600" b="0" i="0" u="none" strike="noStrike" cap="none" baseline="0" dirty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KARLOVA</a:t>
            </a:r>
          </a:p>
        </p:txBody>
      </p:sp>
      <p:grpSp>
        <p:nvGrpSpPr>
          <p:cNvPr id="120" name="Shape 120"/>
          <p:cNvGrpSpPr/>
          <p:nvPr/>
        </p:nvGrpSpPr>
        <p:grpSpPr>
          <a:xfrm>
            <a:off x="2195055" y="1354299"/>
            <a:ext cx="7810353" cy="5028795"/>
            <a:chOff x="2188" y="769"/>
            <a:chExt cx="7810353" cy="5028795"/>
          </a:xfrm>
        </p:grpSpPr>
        <p:sp>
          <p:nvSpPr>
            <p:cNvPr id="121" name="Shape 121"/>
            <p:cNvSpPr/>
            <p:nvPr/>
          </p:nvSpPr>
          <p:spPr>
            <a:xfrm>
              <a:off x="2188" y="769"/>
              <a:ext cx="7810353" cy="2639231"/>
            </a:xfrm>
            <a:prstGeom prst="roundRect">
              <a:avLst>
                <a:gd name="adj" fmla="val 10000"/>
              </a:avLst>
            </a:prstGeom>
            <a:solidFill>
              <a:srgbClr val="599BD5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 txBox="1"/>
            <p:nvPr/>
          </p:nvSpPr>
          <p:spPr>
            <a:xfrm>
              <a:off x="79489" y="78070"/>
              <a:ext cx="7655754" cy="2484631"/>
            </a:xfrm>
            <a:prstGeom prst="rect">
              <a:avLst/>
            </a:prstGeom>
            <a:noFill/>
            <a:ln>
              <a:noFill/>
            </a:ln>
          </p:spPr>
          <p:txBody>
            <a:bodyPr lIns="247650" tIns="247650" rIns="247650" bIns="247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2275"/>
                </a:spcAft>
                <a:buSzPct val="25000"/>
                <a:buNone/>
              </a:pPr>
              <a:r>
                <a:rPr lang="cs-CZ" sz="6500" b="0" i="0" u="none" strike="noStrike" cap="none" baseline="0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200.000 e-knih</a:t>
              </a:r>
              <a:endParaRPr lang="cs-CZ" sz="65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9812" y="2735625"/>
              <a:ext cx="4517284" cy="1099157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 txBox="1"/>
            <p:nvPr/>
          </p:nvSpPr>
          <p:spPr>
            <a:xfrm>
              <a:off x="42004" y="2767818"/>
              <a:ext cx="4452898" cy="1034772"/>
            </a:xfrm>
            <a:prstGeom prst="rect">
              <a:avLst/>
            </a:prstGeom>
            <a:noFill/>
            <a:ln>
              <a:noFill/>
            </a:ln>
          </p:spPr>
          <p:txBody>
            <a:bodyPr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1260"/>
                </a:spcAft>
                <a:buSzPct val="25000"/>
                <a:buNone/>
              </a:pPr>
              <a:r>
                <a:rPr lang="cs-CZ" sz="3600" b="0" i="0" u="none" strike="noStrike" cap="none" baseline="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 toho </a:t>
              </a:r>
              <a:r>
                <a:rPr lang="cs-CZ" sz="3600" b="0" i="0" u="none" strike="noStrike" cap="none" baseline="0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130.000 </a:t>
              </a:r>
              <a:r>
                <a:rPr lang="cs-CZ" sz="3600" b="0" i="0" u="none" strike="noStrike" cap="none" baseline="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ebrary</a:t>
              </a:r>
              <a:r>
                <a:rPr lang="cs-CZ" sz="3600" b="0" i="0" u="none" strike="noStrike" cap="none" baseline="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  <p:sp>
          <p:nvSpPr>
            <p:cNvPr id="125" name="Shape 125"/>
            <p:cNvSpPr/>
            <p:nvPr/>
          </p:nvSpPr>
          <p:spPr>
            <a:xfrm>
              <a:off x="9812" y="3930407"/>
              <a:ext cx="1366463" cy="1099157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 txBox="1"/>
            <p:nvPr/>
          </p:nvSpPr>
          <p:spPr>
            <a:xfrm>
              <a:off x="42004" y="3962601"/>
              <a:ext cx="1302078" cy="1034772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SzPct val="25000"/>
                <a:buNone/>
              </a:pPr>
              <a:r>
                <a:rPr lang="cs-CZ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jen </a:t>
              </a:r>
              <a:r>
                <a:rPr lang="cs-CZ" sz="2000" b="0" i="0" u="none" strike="noStrike" cap="none" baseline="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435 </a:t>
              </a:r>
              <a:r>
                <a:rPr lang="cs-CZ" sz="20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titulů je českých</a:t>
              </a:r>
            </a:p>
          </p:txBody>
        </p:sp>
        <p:sp>
          <p:nvSpPr>
            <p:cNvPr id="127" name="Shape 127"/>
            <p:cNvSpPr/>
            <p:nvPr/>
          </p:nvSpPr>
          <p:spPr>
            <a:xfrm>
              <a:off x="1503276" y="3930407"/>
              <a:ext cx="3023820" cy="1099157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 txBox="1"/>
            <p:nvPr/>
          </p:nvSpPr>
          <p:spPr>
            <a:xfrm>
              <a:off x="1535470" y="3962601"/>
              <a:ext cx="2959433" cy="1034772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SzPct val="25000"/>
                <a:buNone/>
              </a:pPr>
              <a:r>
                <a:rPr lang="cs-CZ" sz="20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  <p:sp>
          <p:nvSpPr>
            <p:cNvPr id="129" name="Shape 129"/>
            <p:cNvSpPr/>
            <p:nvPr/>
          </p:nvSpPr>
          <p:spPr>
            <a:xfrm>
              <a:off x="4781098" y="2735625"/>
              <a:ext cx="3023820" cy="1099157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4813292" y="2767818"/>
              <a:ext cx="2959433" cy="1034772"/>
            </a:xfrm>
            <a:prstGeom prst="rect">
              <a:avLst/>
            </a:prstGeom>
            <a:noFill/>
            <a:ln>
              <a:noFill/>
            </a:ln>
          </p:spPr>
          <p:txBody>
            <a:bodyPr lIns="137150" tIns="137150" rIns="137150" bIns="13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1260"/>
                </a:spcAft>
                <a:buSzPct val="25000"/>
                <a:buNone/>
              </a:pPr>
              <a:r>
                <a:rPr lang="cs-CZ" sz="2400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150 </a:t>
              </a:r>
              <a:r>
                <a:rPr lang="cs-CZ" sz="24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naše knihovna (mimo kolekce)</a:t>
              </a:r>
              <a:r>
                <a:rPr lang="cs-CZ" sz="3600" b="0" i="0" u="none" strike="noStrike" cap="none" baseline="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  <p:sp>
          <p:nvSpPr>
            <p:cNvPr id="131" name="Shape 131"/>
            <p:cNvSpPr/>
            <p:nvPr/>
          </p:nvSpPr>
          <p:spPr>
            <a:xfrm>
              <a:off x="4781098" y="3930407"/>
              <a:ext cx="3023820" cy="1099157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 txBox="1"/>
            <p:nvPr/>
          </p:nvSpPr>
          <p:spPr>
            <a:xfrm>
              <a:off x="4813292" y="3962601"/>
              <a:ext cx="2959433" cy="1034772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SzPct val="25000"/>
                <a:buNone/>
              </a:pPr>
              <a:r>
                <a:rPr lang="cs-CZ" sz="20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</p:grpSp>
      <p:sp>
        <p:nvSpPr>
          <p:cNvPr id="133" name="Shape 133"/>
          <p:cNvSpPr/>
          <p:nvPr/>
        </p:nvSpPr>
        <p:spPr>
          <a:xfrm>
            <a:off x="5755639" y="5520621"/>
            <a:ext cx="2831248" cy="941737"/>
          </a:xfrm>
          <a:prstGeom prst="wedgeRectCallout">
            <a:avLst>
              <a:gd name="adj1" fmla="val -53198"/>
              <a:gd name="adj2" fmla="val -97351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4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Využívanost </a:t>
            </a: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stoupá</a:t>
            </a:r>
            <a:endParaRPr lang="cs-CZ" sz="2400" b="1" i="0" u="none" strike="noStrike" cap="none" baseline="0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232124" y="3381525"/>
            <a:ext cx="2497499" cy="664799"/>
          </a:xfrm>
          <a:prstGeom prst="wedgeRectCallout">
            <a:avLst>
              <a:gd name="adj1" fmla="val 34321"/>
              <a:gd name="adj2" fmla="val 316336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18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Karolinum a eReading</a:t>
            </a:r>
          </a:p>
        </p:txBody>
      </p:sp>
    </p:spTree>
    <p:extLst>
      <p:ext uri="{BB962C8B-B14F-4D97-AF65-F5344CB8AC3E}">
        <p14:creationId xmlns:p14="http://schemas.microsoft.com/office/powerpoint/2010/main" val="1697656421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69818" y="291810"/>
            <a:ext cx="11356513" cy="114752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833C0B"/>
              </a:buClr>
              <a:buSzPct val="25000"/>
              <a:buFont typeface="Impact"/>
              <a:buNone/>
            </a:pPr>
            <a:r>
              <a:rPr lang="cs-CZ" sz="480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4800" b="0" i="0" u="none" strike="noStrike" cap="none" baseline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y v knihovně </a:t>
            </a:r>
            <a:r>
              <a:rPr lang="cs-CZ" sz="4800" b="0" i="0" u="none" strike="noStrike" cap="none" baseline="0">
                <a:solidFill>
                  <a:srgbClr val="0070C0"/>
                </a:solidFill>
                <a:latin typeface="Impact"/>
                <a:ea typeface="Impact"/>
                <a:cs typeface="Impact"/>
                <a:sym typeface="Impact"/>
              </a:rPr>
              <a:t>vypadají jako ideál: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1439333"/>
            <a:ext cx="5063066" cy="2847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/>
        </p:nvSpPr>
        <p:spPr>
          <a:xfrm>
            <a:off x="2768600" y="4521135"/>
            <a:ext cx="6519332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2400" b="0" i="0" u="none" strike="noStrike" cap="none" baseline="0" dirty="0" smtClean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Nonstop </a:t>
            </a:r>
            <a:r>
              <a:rPr lang="cs-CZ" sz="2400" b="0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dostupnost (24/7/365)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2400" b="0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Přenosnost (vždy s sebou)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2400" b="0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Neomezený počet dostupných výtisků (sic!)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2400" b="0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Nezabírají fyzický prostor</a:t>
            </a:r>
          </a:p>
        </p:txBody>
      </p:sp>
      <p:sp>
        <p:nvSpPr>
          <p:cNvPr id="156" name="Shape 156"/>
          <p:cNvSpPr/>
          <p:nvPr/>
        </p:nvSpPr>
        <p:spPr>
          <a:xfrm>
            <a:off x="10947400" y="4966696"/>
            <a:ext cx="990599" cy="1344208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8432800" y="4669303"/>
            <a:ext cx="2455332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 sz="4000" b="1" i="0" u="none" strike="noStrike" cap="none" baseline="0" dirty="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Ale realita je úplně jiná: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hapentesharat.ir/upload/news/shopping-cart-with-books-dreamstime_xs_233006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1998635"/>
            <a:ext cx="37909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" name="Shape 162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 dirty="0" smtClean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Tištěné knihy</a:t>
            </a:r>
            <a:r>
              <a:rPr lang="cs-CZ" sz="6600" b="0" i="0" u="none" strike="noStrike" cap="none" baseline="0" dirty="0" smtClean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: </a:t>
            </a:r>
            <a:r>
              <a:rPr lang="cs-CZ" sz="6600" b="0" i="0" u="none" strike="noStrike" cap="none" baseline="0" dirty="0" smtClean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SNADNÉ</a:t>
            </a:r>
            <a:endParaRPr lang="cs-CZ" sz="6600" b="0" i="0" u="none" strike="noStrike" cap="none" baseline="0" dirty="0">
              <a:solidFill>
                <a:srgbClr val="833C0B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546950" y="1628800"/>
            <a:ext cx="10662900" cy="323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Stejné knihy u různých poskytovatelů</a:t>
            </a:r>
            <a:endParaRPr lang="cs-CZ" sz="2800" b="1" i="0" u="none" strike="noStrike" cap="none" baseline="0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Knihovna si zvolí dodavatele, kterého preferuje</a:t>
            </a:r>
            <a:endParaRPr lang="cs-CZ" sz="2800" b="1" i="0" u="none" strike="noStrike" cap="none" baseline="0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8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Zavedené workflow</a:t>
            </a:r>
          </a:p>
        </p:txBody>
      </p:sp>
      <p:sp>
        <p:nvSpPr>
          <p:cNvPr id="164" name="Shape 164"/>
          <p:cNvSpPr/>
          <p:nvPr/>
        </p:nvSpPr>
        <p:spPr>
          <a:xfrm>
            <a:off x="2351584" y="4284635"/>
            <a:ext cx="3240360" cy="1152128"/>
          </a:xfrm>
          <a:prstGeom prst="wedgeRectCallout">
            <a:avLst>
              <a:gd name="adj1" fmla="val -51205"/>
              <a:gd name="adj2" fmla="val -146954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SzPct val="25000"/>
              <a:buFont typeface="Wingdings" panose="05000000000000000000" pitchFamily="2" charset="2"/>
              <a:buChar char="ü"/>
            </a:pP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Objednání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Wingdings" panose="05000000000000000000" pitchFamily="2" charset="2"/>
              <a:buChar char="ü"/>
            </a:pPr>
            <a:r>
              <a:rPr lang="cs-CZ" sz="2400" b="1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Zpracování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Font typeface="Wingdings" panose="05000000000000000000" pitchFamily="2" charset="2"/>
              <a:buChar char="ü"/>
            </a:pP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Katalogizace</a:t>
            </a:r>
            <a:endParaRPr lang="cs-CZ" sz="2400" b="1" i="0" u="none" strike="noStrike" cap="none" baseline="0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3932859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7200" dirty="0" smtClean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Ale e-knih</a:t>
            </a:r>
            <a:r>
              <a:rPr lang="cs-CZ" sz="7200" b="0" i="0" u="none" strike="noStrike" cap="none" baseline="0" dirty="0" smtClean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 </a:t>
            </a:r>
            <a:r>
              <a:rPr lang="cs-CZ" sz="7200" b="0" i="0" u="none" strike="noStrike" cap="none" baseline="0" dirty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pro </a:t>
            </a:r>
            <a:r>
              <a:rPr lang="cs-CZ" sz="7200" b="0" i="0" u="none" strike="noStrike" cap="none" baseline="0" dirty="0">
                <a:solidFill>
                  <a:srgbClr val="833C0B"/>
                </a:solidFill>
                <a:latin typeface="Impact"/>
                <a:ea typeface="Impact"/>
                <a:cs typeface="Impact"/>
                <a:sym typeface="Impact"/>
              </a:rPr>
              <a:t>knihovníky</a:t>
            </a:r>
            <a:r>
              <a:rPr lang="cs-CZ" sz="7200" b="0" i="0" u="none" strike="noStrike" cap="none" baseline="0" dirty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: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343751" y="1256686"/>
            <a:ext cx="5269649" cy="47089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3600" b="1" i="0" u="none" strike="noStrike" cap="none" baseline="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Nedostupnost e-knih: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4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odborné publikace často nikdy nevyjdou jako e-knihy 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E-knihy tvoří 9% z celého trhu akademických titulů</a:t>
            </a:r>
            <a:r>
              <a:rPr lang="cs-CZ" sz="2400" b="1" i="0" u="none" strike="noStrike" cap="none" baseline="3000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0" indent="-457200" algn="l" rtl="0">
              <a:spcBef>
                <a:spcPts val="0"/>
              </a:spcBef>
              <a:buClr>
                <a:srgbClr val="833C0B"/>
              </a:buClr>
              <a:buSzPct val="100000"/>
              <a:buFont typeface="Arial"/>
              <a:buChar char="•"/>
            </a:pPr>
            <a:r>
              <a:rPr lang="cs-CZ" sz="2400" b="1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e-knih</a:t>
            </a: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cs-CZ" sz="24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vyjdou se zpožděním po tištěné verzi (embargo 3-18 </a:t>
            </a:r>
            <a:r>
              <a:rPr lang="cs-CZ" sz="2400" b="1" i="0" u="none" strike="noStrike" cap="none" baseline="0" dirty="0" err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měs</a:t>
            </a:r>
            <a:r>
              <a:rPr lang="cs-CZ" sz="24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.) – časté u učebnic, aby podpořili prodej tištěné </a:t>
            </a: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verze</a:t>
            </a:r>
            <a:r>
              <a:rPr lang="cs-CZ" sz="2400" b="1" i="0" u="none" strike="noStrike" cap="none" baseline="3000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cs-CZ" sz="2400" b="1" i="0" u="none" strike="noStrike" cap="none" baseline="0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cs-CZ" sz="24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když je předepsaná ke kurzu, nemůžeme čekat, kdy a zda vyjde jako </a:t>
            </a:r>
            <a:r>
              <a:rPr lang="cs-CZ" sz="2400" b="1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e-knih</a:t>
            </a:r>
            <a:r>
              <a:rPr lang="cs-CZ" sz="24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5804750" y="1277250"/>
            <a:ext cx="5980800" cy="558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buClr>
                <a:srgbClr val="0070C0"/>
              </a:buClr>
              <a:buSzPct val="100000"/>
              <a:buFont typeface="Arial"/>
              <a:buChar char="•"/>
            </a:pPr>
            <a:r>
              <a:rPr lang="cs-CZ" sz="2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Akvizice je časově náročná a rozhodování není jednoduché – volba způsobu akvizice, zjišťování akvizičních modelů, počty </a:t>
            </a:r>
            <a:r>
              <a:rPr lang="cs-CZ" sz="24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přístupů – </a:t>
            </a:r>
            <a:r>
              <a:rPr lang="cs-CZ" sz="2400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není jednotné workflow</a:t>
            </a:r>
          </a:p>
          <a:p>
            <a:pPr marL="342900" lvl="0" indent="-342900">
              <a:buClr>
                <a:srgbClr val="0070C0"/>
              </a:buClr>
              <a:buSzPct val="100000"/>
              <a:buFont typeface="Arial"/>
              <a:buChar char="•"/>
            </a:pPr>
            <a:r>
              <a:rPr lang="cs-CZ" sz="2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Neprůhledné obchodní modely </a:t>
            </a:r>
            <a:endParaRPr lang="cs-CZ" sz="2400" b="1" i="0" u="none" strike="noStrike" cap="none" baseline="0" dirty="0" smtClean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cs-CZ" sz="2400" b="1" i="0" u="none" strike="noStrike" cap="none" baseline="0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Knihy</a:t>
            </a:r>
            <a:r>
              <a:rPr lang="cs-CZ" sz="2400" b="1" i="0" u="none" strike="noStrike" cap="none" baseline="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, které byly součástí např. kolekce, jsou najednou nedostupné (</a:t>
            </a:r>
            <a:r>
              <a:rPr lang="cs-CZ" sz="2400" b="1" i="0" u="none" strike="noStrike" cap="none" baseline="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ebrary</a:t>
            </a:r>
            <a:r>
              <a:rPr lang="cs-CZ" sz="2400" b="1" i="0" u="none" strike="noStrike" cap="none" baseline="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cs-CZ" sz="2400" b="1" i="0" u="none" strike="noStrike" cap="none" baseline="0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Cena</a:t>
            </a:r>
            <a:r>
              <a:rPr lang="cs-CZ" sz="2400" b="1" i="0" u="none" strike="noStrike" cap="none" baseline="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, která je pro knihovny často neúměrně vysoká + 21% DPH - knihovny velice zvažují, které tituly se jim oplatí koupit (titulově je to často dražší, ale celou kolekci si nemůžeme dovolit)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70C0"/>
              </a:buClr>
              <a:buSzPct val="100000"/>
              <a:buFont typeface="Calibri"/>
              <a:buChar char="•"/>
            </a:pPr>
            <a:r>
              <a:rPr lang="cs-CZ" sz="2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MARC </a:t>
            </a:r>
            <a:r>
              <a:rPr lang="cs-CZ" sz="24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záznamy</a:t>
            </a:r>
          </a:p>
          <a:p>
            <a:pPr marL="342900" indent="-342900">
              <a:buClr>
                <a:srgbClr val="0070C0"/>
              </a:buClr>
              <a:buSzPct val="100000"/>
              <a:buFont typeface="Calibri"/>
              <a:buChar char="•"/>
            </a:pPr>
            <a:r>
              <a:rPr lang="cs-CZ" sz="24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Časově náročná školení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70C0"/>
              </a:buClr>
              <a:buSzPct val="100000"/>
              <a:buFont typeface="Calibri"/>
              <a:buChar char="•"/>
            </a:pPr>
            <a:endParaRPr lang="cs-CZ" sz="24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0" y="0"/>
            <a:ext cx="12192000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Jak získáváme </a:t>
            </a:r>
            <a:r>
              <a:rPr lang="cs-CZ" sz="660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e-knih</a:t>
            </a:r>
            <a:r>
              <a:rPr lang="cs-CZ" sz="6600" b="0" i="0" u="none" strike="noStrike" cap="none" baseline="0">
                <a:solidFill>
                  <a:srgbClr val="2E75B5"/>
                </a:solidFill>
                <a:latin typeface="Impact"/>
                <a:ea typeface="Impact"/>
                <a:cs typeface="Impact"/>
                <a:sym typeface="Impact"/>
              </a:rPr>
              <a:t>y:</a:t>
            </a:r>
          </a:p>
        </p:txBody>
      </p:sp>
      <p:graphicFrame>
        <p:nvGraphicFramePr>
          <p:cNvPr id="140" name="Shape 140"/>
          <p:cNvGraphicFramePr/>
          <p:nvPr>
            <p:extLst>
              <p:ext uri="{D42A27DB-BD31-4B8C-83A1-F6EECF244321}">
                <p14:modId xmlns:p14="http://schemas.microsoft.com/office/powerpoint/2010/main" val="583438238"/>
              </p:ext>
            </p:extLst>
          </p:nvPr>
        </p:nvGraphicFramePr>
        <p:xfrm>
          <a:off x="1172632" y="1430863"/>
          <a:ext cx="9846750" cy="4920525"/>
        </p:xfrm>
        <a:graphic>
          <a:graphicData uri="http://schemas.openxmlformats.org/drawingml/2006/table">
            <a:tbl>
              <a:tblPr firstRow="1" bandRow="1">
                <a:noFill/>
                <a:tableStyleId>{9FCB901D-B594-441C-B56E-60B88535257D}</a:tableStyleId>
              </a:tblPr>
              <a:tblGrid>
                <a:gridCol w="4923375"/>
                <a:gridCol w="4923375"/>
              </a:tblGrid>
              <a:tr h="213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strike="noStrike" cap="none" baseline="0" dirty="0">
                          <a:solidFill>
                            <a:srgbClr val="2E75B5"/>
                          </a:solidFill>
                        </a:rPr>
                        <a:t>Způsob nákupu: </a:t>
                      </a:r>
                      <a:r>
                        <a:rPr lang="cs-CZ" sz="2400" u="none" strike="noStrike" cap="none" baseline="0" dirty="0">
                          <a:solidFill>
                            <a:srgbClr val="833C0B"/>
                          </a:solidFill>
                        </a:rPr>
                        <a:t>Titul po titulu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b="0" u="none" strike="noStrike" cap="none" baseline="0" dirty="0">
                          <a:solidFill>
                            <a:srgbClr val="2E75B5"/>
                          </a:solidFill>
                        </a:rPr>
                        <a:t>nejčastější způsob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b="0" u="none" strike="noStrike" cap="none" baseline="0" dirty="0">
                          <a:solidFill>
                            <a:srgbClr val="2E75B5"/>
                          </a:solidFill>
                        </a:rPr>
                        <a:t>nejflexibilnější způsob, ale časově náročný + vyšší cena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u="none" strike="noStrike" cap="none" baseline="0">
                          <a:solidFill>
                            <a:srgbClr val="2E75B5"/>
                          </a:solidFill>
                        </a:rPr>
                        <a:t>Způsob zpřístupnění: </a:t>
                      </a:r>
                      <a:r>
                        <a:rPr lang="cs-CZ" sz="2400" u="none" strike="noStrike" cap="none" baseline="0">
                          <a:solidFill>
                            <a:srgbClr val="833C0B"/>
                          </a:solidFill>
                        </a:rPr>
                        <a:t>Trvalý nákup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b="0" u="none" strike="noStrike" cap="none" baseline="0">
                          <a:solidFill>
                            <a:srgbClr val="2E75B5"/>
                          </a:solidFill>
                        </a:rPr>
                        <a:t>dražší způsob než předplatné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b="0" u="none" strike="noStrike" cap="none" baseline="0">
                          <a:solidFill>
                            <a:srgbClr val="2E75B5"/>
                          </a:solidFill>
                        </a:rPr>
                        <a:t>pocit „vlastnictví“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b="0" u="none" strike="noStrike" cap="none" baseline="0">
                          <a:solidFill>
                            <a:srgbClr val="2E75B5"/>
                          </a:solidFill>
                        </a:rPr>
                        <a:t>aktualizace? (u referenčních titulů)</a:t>
                      </a:r>
                    </a:p>
                  </a:txBody>
                  <a:tcPr marL="91450" marR="91450" marT="45725" marB="45725"/>
                </a:tc>
              </a:tr>
              <a:tr h="2786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E75B5"/>
                        </a:buClr>
                        <a:buSzPct val="25000"/>
                        <a:buFont typeface="Calibri"/>
                        <a:buNone/>
                      </a:pPr>
                      <a:r>
                        <a:rPr lang="cs-CZ" sz="2400" b="1" u="none" strike="noStrike" cap="none" baseline="0">
                          <a:solidFill>
                            <a:srgbClr val="2E75B5"/>
                          </a:solidFill>
                        </a:rPr>
                        <a:t>Způsob nákupu: </a:t>
                      </a:r>
                      <a:r>
                        <a:rPr lang="cs-CZ" sz="2400" b="1" u="none" strike="noStrike" cap="none" baseline="0">
                          <a:solidFill>
                            <a:srgbClr val="833C0B"/>
                          </a:solidFill>
                        </a:rPr>
                        <a:t>Balíčky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u="none" strike="noStrike" cap="none" baseline="0">
                          <a:solidFill>
                            <a:srgbClr val="2E75B5"/>
                          </a:solidFill>
                        </a:rPr>
                        <a:t>předplatné nebo trvalý nákup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u="none" strike="noStrike" cap="none" baseline="0">
                          <a:solidFill>
                            <a:srgbClr val="2E75B5"/>
                          </a:solidFill>
                        </a:rPr>
                        <a:t>cenově často výhodnější než nákup jednotlivých titulů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u="none" strike="noStrike" cap="none" baseline="0">
                          <a:solidFill>
                            <a:srgbClr val="2E75B5"/>
                          </a:solidFill>
                        </a:rPr>
                        <a:t>mohou obsahovat i tituly, které jsou pro nás absolutně irrelevantní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cs-CZ" sz="2400" b="1" u="none" strike="noStrike" cap="none" baseline="0" dirty="0">
                          <a:solidFill>
                            <a:srgbClr val="2E75B5"/>
                          </a:solidFill>
                        </a:rPr>
                        <a:t>Způsoby zpřístupnění: </a:t>
                      </a:r>
                      <a:r>
                        <a:rPr lang="cs-CZ" sz="2400" b="1" u="none" strike="noStrike" cap="none" baseline="0" dirty="0">
                          <a:solidFill>
                            <a:srgbClr val="833C0B"/>
                          </a:solidFill>
                        </a:rPr>
                        <a:t>Předplatné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u="none" strike="noStrike" cap="none" baseline="0" dirty="0">
                          <a:solidFill>
                            <a:srgbClr val="2E75B5"/>
                          </a:solidFill>
                        </a:rPr>
                        <a:t>možnost získat přístup k většímu počtu knih za relativně nízkou cenu</a:t>
                      </a:r>
                    </a:p>
                    <a:p>
                      <a:pPr marL="342900" marR="0" lvl="0" indent="-342900" algn="l" rtl="0">
                        <a:spcBef>
                          <a:spcPts val="0"/>
                        </a:spcBef>
                        <a:buClr>
                          <a:srgbClr val="2E75B5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cs-CZ" sz="2400" u="none" strike="noStrike" cap="none" baseline="0" dirty="0" err="1" smtClean="0">
                          <a:solidFill>
                            <a:srgbClr val="2E75B5"/>
                          </a:solidFill>
                        </a:rPr>
                        <a:t>ebrary</a:t>
                      </a:r>
                      <a:r>
                        <a:rPr lang="cs-CZ" sz="2400" u="none" strike="noStrike" cap="none" baseline="0" dirty="0" smtClean="0">
                          <a:solidFill>
                            <a:srgbClr val="2E75B5"/>
                          </a:solidFill>
                        </a:rPr>
                        <a:t> </a:t>
                      </a:r>
                      <a:r>
                        <a:rPr lang="cs-CZ" sz="2400" u="none" strike="noStrike" cap="none" baseline="0" dirty="0" err="1">
                          <a:solidFill>
                            <a:srgbClr val="2E75B5"/>
                          </a:solidFill>
                        </a:rPr>
                        <a:t>Academic</a:t>
                      </a:r>
                      <a:r>
                        <a:rPr lang="cs-CZ" sz="2400" u="none" strike="noStrike" cap="none" baseline="0" dirty="0">
                          <a:solidFill>
                            <a:srgbClr val="2E75B5"/>
                          </a:solidFill>
                        </a:rPr>
                        <a:t> </a:t>
                      </a:r>
                      <a:r>
                        <a:rPr lang="cs-CZ" sz="2400" u="none" strike="noStrike" cap="none" baseline="0" dirty="0" err="1">
                          <a:solidFill>
                            <a:srgbClr val="2E75B5"/>
                          </a:solidFill>
                        </a:rPr>
                        <a:t>Complete</a:t>
                      </a:r>
                      <a:r>
                        <a:rPr lang="cs-CZ" sz="2400" u="none" strike="noStrike" cap="none" baseline="0" dirty="0">
                          <a:solidFill>
                            <a:srgbClr val="2E75B5"/>
                          </a:solidFill>
                        </a:rPr>
                        <a:t>: </a:t>
                      </a:r>
                      <a:r>
                        <a:rPr lang="cs-CZ" sz="2400" u="none" strike="noStrike" cap="none" baseline="0" dirty="0" err="1">
                          <a:solidFill>
                            <a:srgbClr val="2E75B5"/>
                          </a:solidFill>
                        </a:rPr>
                        <a:t>offline</a:t>
                      </a:r>
                      <a:r>
                        <a:rPr lang="cs-CZ" sz="2400" u="none" strike="noStrike" cap="none" baseline="0" dirty="0">
                          <a:solidFill>
                            <a:srgbClr val="2E75B5"/>
                          </a:solidFill>
                        </a:rPr>
                        <a:t> výpůjčky; nevýhoda: knihy mohou z kolekce zmizet bez varování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41" name="Shape 141"/>
          <p:cNvSpPr/>
          <p:nvPr/>
        </p:nvSpPr>
        <p:spPr>
          <a:xfrm>
            <a:off x="2590799" y="6022317"/>
            <a:ext cx="7010400" cy="835682"/>
          </a:xfrm>
          <a:prstGeom prst="wedgeRectCallout">
            <a:avLst>
              <a:gd name="adj1" fmla="val -13471"/>
              <a:gd name="adj2" fmla="val 38614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400" b="1" i="0" u="none" strike="noStrike" cap="none" baseline="0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Budoucnost je </a:t>
            </a:r>
            <a:r>
              <a:rPr lang="cs-CZ" sz="2400" b="1" dirty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PDA, DDA - knihovna nakoupí jenom tituly, o které je </a:t>
            </a:r>
            <a:r>
              <a:rPr lang="cs-CZ" sz="2400" b="1" dirty="0" smtClean="0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zájem </a:t>
            </a:r>
            <a:endParaRPr lang="cs-CZ" sz="2400" b="1" dirty="0">
              <a:solidFill>
                <a:srgbClr val="833C0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3931800" y="3098775"/>
            <a:ext cx="4328400" cy="538199"/>
          </a:xfrm>
          <a:prstGeom prst="wedgeRectCallout">
            <a:avLst>
              <a:gd name="adj1" fmla="val -13243"/>
              <a:gd name="adj2" fmla="val 47955"/>
            </a:avLst>
          </a:prstGeom>
          <a:solidFill>
            <a:schemeClr val="lt1"/>
          </a:solidFill>
          <a:ln w="38100" cap="flat">
            <a:solidFill>
              <a:srgbClr val="833C0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1800" b="1">
                <a:solidFill>
                  <a:srgbClr val="833C0B"/>
                </a:solidFill>
                <a:latin typeface="Calibri"/>
                <a:ea typeface="Calibri"/>
                <a:cs typeface="Calibri"/>
                <a:sym typeface="Calibri"/>
              </a:rPr>
              <a:t>Jednouživatelský vs. víceuživatelský přístup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979</Words>
  <Application>Microsoft Office PowerPoint</Application>
  <PresentationFormat>Širokouhlá</PresentationFormat>
  <Paragraphs>110</Paragraphs>
  <Slides>19</Slides>
  <Notes>19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Impact</vt:lpstr>
      <vt:lpstr>Wingdings</vt:lpstr>
      <vt:lpstr>Motiv Office</vt:lpstr>
      <vt:lpstr>e-knihy v Knihovně Jinonice …a v akademických knihovnách obecně</vt:lpstr>
      <vt:lpstr>Opravdu CHTĚJÍ STUDENTI e-knihy?</vt:lpstr>
      <vt:lpstr>Má smysl  řešit ,  jestli CHTĚJÍ STUDENTI e-knihy?</vt:lpstr>
      <vt:lpstr>Akademické knihovny už neřeší, jestli e-knihy ano nebo ne ALE</vt:lpstr>
      <vt:lpstr>Prezentácia programu PowerPoint</vt:lpstr>
      <vt:lpstr>e-knihy v knihovně vypadají jako ideál: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Co brání studentům VYUŽÍVAT E-KNIHY?</vt:lpstr>
      <vt:lpstr>Co brání studentům VYUŽÍVAT E-KNIHY?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e-knihy v Knihovně Jinonice …a v akademických knihovnách obecně</dc:title>
  <dc:creator>Miriam Vojtiskova</dc:creator>
  <cp:lastModifiedBy>lenovokniznica</cp:lastModifiedBy>
  <cp:revision>37</cp:revision>
  <dcterms:modified xsi:type="dcterms:W3CDTF">2017-06-06T10:10:47Z</dcterms:modified>
</cp:coreProperties>
</file>